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9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A6ADA0B-56B5-4C35-A132-FF0D1634F33B}" type="datetimeFigureOut">
              <a:rPr lang="pl-PL" smtClean="0"/>
              <a:t>12.09.2022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112664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A6ADA0B-56B5-4C35-A132-FF0D1634F33B}" type="datetimeFigureOut">
              <a:rPr lang="pl-PL" smtClean="0"/>
              <a:t>12.09.2022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221081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A6ADA0B-56B5-4C35-A132-FF0D1634F33B}" type="datetimeFigureOut">
              <a:rPr lang="pl-PL" smtClean="0"/>
              <a:t>12.09.2022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117433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A6ADA0B-56B5-4C35-A132-FF0D1634F33B}" type="datetimeFigureOut">
              <a:rPr lang="pl-PL" smtClean="0"/>
              <a:t>12.09.2022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261464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2A6ADA0B-56B5-4C35-A132-FF0D1634F33B}" type="datetimeFigureOut">
              <a:rPr lang="pl-PL" smtClean="0"/>
              <a:t>12.09.2022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145110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A6ADA0B-56B5-4C35-A132-FF0D1634F33B}" type="datetimeFigureOut">
              <a:rPr lang="pl-PL" smtClean="0"/>
              <a:t>12.09.2022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283269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A6ADA0B-56B5-4C35-A132-FF0D1634F33B}" type="datetimeFigureOut">
              <a:rPr lang="pl-PL" smtClean="0"/>
              <a:t>12.09.2022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82993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A6ADA0B-56B5-4C35-A132-FF0D1634F33B}" type="datetimeFigureOut">
              <a:rPr lang="pl-PL" smtClean="0"/>
              <a:t>12.09.2022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371780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A6ADA0B-56B5-4C35-A132-FF0D1634F33B}" type="datetimeFigureOut">
              <a:rPr lang="pl-PL" smtClean="0"/>
              <a:t>12.09.2022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211195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2A6ADA0B-56B5-4C35-A132-FF0D1634F33B}" type="datetimeFigureOut">
              <a:rPr lang="pl-PL" smtClean="0"/>
              <a:t>12.09.2022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334064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2A6ADA0B-56B5-4C35-A132-FF0D1634F33B}" type="datetimeFigureOut">
              <a:rPr lang="pl-PL" smtClean="0"/>
              <a:t>12.09.2022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97762DD-DE73-48D6-87AA-B1BA921E854A}" type="slidenum">
              <a:rPr lang="pl-PL" smtClean="0"/>
              <a:t>‹#›</a:t>
            </a:fld>
            <a:endParaRPr lang="pl-PL"/>
          </a:p>
        </p:txBody>
      </p:sp>
    </p:spTree>
    <p:extLst>
      <p:ext uri="{BB962C8B-B14F-4D97-AF65-F5344CB8AC3E}">
        <p14:creationId xmlns:p14="http://schemas.microsoft.com/office/powerpoint/2010/main" val="691625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ADA0B-56B5-4C35-A132-FF0D1634F33B}" type="datetimeFigureOut">
              <a:rPr lang="pl-PL" smtClean="0"/>
              <a:t>12.09.2022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762DD-DE73-48D6-87AA-B1BA921E854A}" type="slidenum">
              <a:rPr lang="pl-PL" smtClean="0"/>
              <a:t>‹#›</a:t>
            </a:fld>
            <a:endParaRPr lang="pl-PL"/>
          </a:p>
        </p:txBody>
      </p:sp>
    </p:spTree>
    <p:extLst>
      <p:ext uri="{BB962C8B-B14F-4D97-AF65-F5344CB8AC3E}">
        <p14:creationId xmlns:p14="http://schemas.microsoft.com/office/powerpoint/2010/main" val="959656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welbi.pl/zapalenie-gardla-jakie-sa-rodzaje-jak-je-leczy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pl/web/edukacja-i-nauka/tydzien-dla-profilaktyki-chorob-zakaznych" TargetMode="External"/><Relationship Id="rId2" Type="http://schemas.openxmlformats.org/officeDocument/2006/relationships/hyperlink" Target="https://www.youtube.com/watch?v=jjC5zt_elc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7200" b="1" dirty="0" smtClean="0"/>
              <a:t>CHOROBY ZAKAŹNE</a:t>
            </a:r>
            <a:endParaRPr lang="pl-PL" sz="7200" b="1" dirty="0"/>
          </a:p>
        </p:txBody>
      </p:sp>
    </p:spTree>
    <p:extLst>
      <p:ext uri="{BB962C8B-B14F-4D97-AF65-F5344CB8AC3E}">
        <p14:creationId xmlns:p14="http://schemas.microsoft.com/office/powerpoint/2010/main" val="3911272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41259" y="0"/>
            <a:ext cx="11376937" cy="7017306"/>
          </a:xfrm>
          <a:prstGeom prst="rect">
            <a:avLst/>
          </a:prstGeom>
        </p:spPr>
        <p:txBody>
          <a:bodyPr wrap="square">
            <a:spAutoFit/>
          </a:bodyPr>
          <a:lstStyle/>
          <a:p>
            <a:endParaRPr lang="pl-PL" b="0" i="0" dirty="0" smtClean="0">
              <a:solidFill>
                <a:srgbClr val="111111"/>
              </a:solidFill>
              <a:effectLst/>
              <a:latin typeface="Roboto"/>
            </a:endParaRPr>
          </a:p>
          <a:p>
            <a:r>
              <a:rPr lang="pl-PL" b="0" i="0" dirty="0" smtClean="0">
                <a:solidFill>
                  <a:srgbClr val="111111"/>
                </a:solidFill>
                <a:effectLst/>
                <a:latin typeface="Roboto"/>
              </a:rPr>
              <a:t>			Choroby zakaźne to bardzo duża grupa</a:t>
            </a:r>
            <a:r>
              <a:rPr lang="pl-PL" b="1" i="0" dirty="0" smtClean="0">
                <a:solidFill>
                  <a:srgbClr val="111111"/>
                </a:solidFill>
                <a:effectLst/>
                <a:latin typeface="Roboto"/>
              </a:rPr>
              <a:t> schorzeń wywoływanych przez wirusy, 			bakterie, grzyby czy pasożyty</a:t>
            </a:r>
            <a:r>
              <a:rPr lang="pl-PL" b="0" i="0" dirty="0" smtClean="0">
                <a:solidFill>
                  <a:srgbClr val="111111"/>
                </a:solidFill>
                <a:effectLst/>
                <a:latin typeface="Roboto"/>
              </a:rPr>
              <a:t>. W miarę rozprzestrzeniania się drobnoustrojów </a:t>
            </a:r>
          </a:p>
          <a:p>
            <a:r>
              <a:rPr lang="pl-PL" b="0" i="0" dirty="0" smtClean="0">
                <a:solidFill>
                  <a:srgbClr val="111111"/>
                </a:solidFill>
                <a:effectLst/>
                <a:latin typeface="Roboto"/>
              </a:rPr>
              <a:t>			lub ich toksyn mogą być przenoszone na inne osoby. Bardzo częste są choroby 				zakaźne u dzieci.</a:t>
            </a:r>
          </a:p>
          <a:p>
            <a:r>
              <a:rPr lang="pl-PL" b="1" dirty="0" smtClean="0"/>
              <a:t>Ich </a:t>
            </a:r>
            <a:r>
              <a:rPr lang="pl-PL" b="1" dirty="0"/>
              <a:t>wspólnym mianownikiem jest wtargnięcie do organizmu drobnoustrojów, które namnażają się, a tym samym powodują procesy chorobotwórcze. </a:t>
            </a:r>
            <a:endParaRPr lang="pl-PL" b="1" dirty="0" smtClean="0"/>
          </a:p>
          <a:p>
            <a:r>
              <a:rPr lang="pl-PL" dirty="0"/>
              <a:t>Przyczyną choroby zakaźnej u dzieci i dorosłych jest infekcja, czyli wniknięcie do organizmu drobnoustrojów chorobotwórczych. Wśród nich można wymienić:</a:t>
            </a:r>
          </a:p>
          <a:p>
            <a:r>
              <a:rPr lang="pl-PL" dirty="0"/>
              <a:t>bakterie (np. paciorkowce, gronkowce),</a:t>
            </a:r>
          </a:p>
          <a:p>
            <a:r>
              <a:rPr lang="pl-PL" dirty="0"/>
              <a:t>wirusy (np. wirus grypy, </a:t>
            </a:r>
            <a:r>
              <a:rPr lang="pl-PL" dirty="0" err="1"/>
              <a:t>rotawirusy</a:t>
            </a:r>
            <a:r>
              <a:rPr lang="pl-PL" dirty="0"/>
              <a:t>),</a:t>
            </a:r>
          </a:p>
          <a:p>
            <a:r>
              <a:rPr lang="pl-PL" dirty="0"/>
              <a:t>grzyby (np. </a:t>
            </a:r>
            <a:r>
              <a:rPr lang="pl-PL" i="1" dirty="0"/>
              <a:t>Candida </a:t>
            </a:r>
            <a:r>
              <a:rPr lang="pl-PL" i="1" dirty="0" err="1"/>
              <a:t>albicans</a:t>
            </a:r>
            <a:r>
              <a:rPr lang="pl-PL" dirty="0"/>
              <a:t>),</a:t>
            </a:r>
          </a:p>
          <a:p>
            <a:r>
              <a:rPr lang="pl-PL" dirty="0"/>
              <a:t>priony (białkowe cząsteczki zakaźne, które występują w niektórych organizmach</a:t>
            </a:r>
            <a:r>
              <a:rPr lang="pl-PL" dirty="0" smtClean="0"/>
              <a:t>).</a:t>
            </a:r>
          </a:p>
          <a:p>
            <a:endParaRPr lang="pl-PL" dirty="0" smtClean="0"/>
          </a:p>
          <a:p>
            <a:r>
              <a:rPr lang="pl-PL" b="1" dirty="0" smtClean="0"/>
              <a:t>Źródłem </a:t>
            </a:r>
            <a:r>
              <a:rPr lang="pl-PL" b="1" dirty="0"/>
              <a:t>zakażenia jest zawsze nosiciel danego drobnoustroju - człowiek albo zwierzę</a:t>
            </a:r>
            <a:r>
              <a:rPr lang="pl-PL" b="1" dirty="0" smtClean="0"/>
              <a:t>.</a:t>
            </a:r>
          </a:p>
          <a:p>
            <a:endParaRPr lang="pl-PL" b="1" dirty="0"/>
          </a:p>
          <a:p>
            <a:endParaRPr lang="pl-PL" b="1" dirty="0" smtClean="0"/>
          </a:p>
          <a:p>
            <a:r>
              <a:rPr lang="pl-PL" b="1" dirty="0"/>
              <a:t>Możliwe objawy chorób zakaźnych:</a:t>
            </a:r>
            <a:endParaRPr lang="pl-PL" dirty="0"/>
          </a:p>
          <a:p>
            <a:pPr marL="285750" indent="-285750">
              <a:buFont typeface="Arial" panose="020B0604020202020204" pitchFamily="34" charset="0"/>
              <a:buChar char="•"/>
            </a:pPr>
            <a:r>
              <a:rPr lang="pl-PL" dirty="0"/>
              <a:t>ze strony układu oddechowego: kaszel, chrypka, ból gardła, duszność,</a:t>
            </a:r>
          </a:p>
          <a:p>
            <a:pPr marL="285750" indent="-285750">
              <a:buFont typeface="Arial" panose="020B0604020202020204" pitchFamily="34" charset="0"/>
              <a:buChar char="•"/>
            </a:pPr>
            <a:r>
              <a:rPr lang="pl-PL" dirty="0"/>
              <a:t>ze strony układu moczowo-płciowego: pieczenie podczas oddawania moczu, bolesne parcie na pęcherz, zaczerwienienie okolic intymnych,</a:t>
            </a:r>
          </a:p>
          <a:p>
            <a:pPr marL="285750" indent="-285750">
              <a:buFont typeface="Arial" panose="020B0604020202020204" pitchFamily="34" charset="0"/>
              <a:buChar char="•"/>
            </a:pPr>
            <a:r>
              <a:rPr lang="pl-PL" dirty="0"/>
              <a:t>ze strony skóry: wysypka, świąd, pieczenie, zaczerwienienie,</a:t>
            </a:r>
          </a:p>
          <a:p>
            <a:pPr marL="285750" indent="-285750">
              <a:buFont typeface="Arial" panose="020B0604020202020204" pitchFamily="34" charset="0"/>
              <a:buChar char="•"/>
            </a:pPr>
            <a:r>
              <a:rPr lang="pl-PL" dirty="0"/>
              <a:t>ze strony układu nerwowego: zaburzenia czucia, porażenie nerwu twarzowego,</a:t>
            </a:r>
          </a:p>
          <a:p>
            <a:pPr marL="285750" indent="-285750">
              <a:buFont typeface="Arial" panose="020B0604020202020204" pitchFamily="34" charset="0"/>
              <a:buChar char="•"/>
            </a:pPr>
            <a:r>
              <a:rPr lang="pl-PL" dirty="0"/>
              <a:t>ogólne: gorączka, stan podgorączkowy, osłabienie.</a:t>
            </a:r>
          </a:p>
          <a:p>
            <a:endParaRPr lang="pl-PL" b="1" dirty="0"/>
          </a:p>
        </p:txBody>
      </p:sp>
      <p:pic>
        <p:nvPicPr>
          <p:cNvPr id="1026" name="Picture 2" descr="choroby-zakazne-dzieci-i-doroslych-kto-je-lec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259" y="123987"/>
            <a:ext cx="2263934" cy="1169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08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lstStyle/>
          <a:p>
            <a:pPr marL="0" indent="0">
              <a:buNone/>
            </a:pPr>
            <a:r>
              <a:rPr lang="pl-PL" dirty="0"/>
              <a:t>Najczęściej występujące choroby zakaźne to m.in.: grypa, zapalenia gardła (angina), mononukleoza zakaźna, tężec, krztusiec, borelioza, ospa wietrzna, rumień nagły</a:t>
            </a:r>
            <a:r>
              <a:rPr lang="pl-PL" dirty="0" smtClean="0"/>
              <a:t>.</a:t>
            </a:r>
          </a:p>
          <a:p>
            <a:pPr marL="0" indent="0">
              <a:buNone/>
            </a:pPr>
            <a:r>
              <a:rPr lang="pl-PL" b="1" dirty="0"/>
              <a:t>Grypa</a:t>
            </a:r>
          </a:p>
          <a:p>
            <a:pPr marL="0" indent="0">
              <a:buNone/>
            </a:pPr>
            <a:r>
              <a:rPr lang="pl-PL" dirty="0" smtClean="0"/>
              <a:t>	Grypa jest </a:t>
            </a:r>
            <a:r>
              <a:rPr lang="pl-PL" dirty="0"/>
              <a:t>chorobą wywołaną przez wirusa grypy. Chora osoba zaraża zdrową drogą powietrzną lub kropelkową. Szczyt </a:t>
            </a:r>
            <a:r>
              <a:rPr lang="pl-PL" dirty="0" err="1"/>
              <a:t>zachorowań</a:t>
            </a:r>
            <a:r>
              <a:rPr lang="pl-PL" dirty="0"/>
              <a:t> obserwuje się w miesiącach jesienno-zimowych. Grypa dotyka osób w każdym wieku. Wśród jej najczęstszych objawów wymienić można: gorączkę, osłabienie, kaszel, ból głowy, ból mięśni i stawów. Grypa może powodować powikłania, np. zapalenie </a:t>
            </a:r>
            <a:r>
              <a:rPr lang="pl-PL" dirty="0" smtClean="0"/>
              <a:t>płuc </a:t>
            </a:r>
            <a:r>
              <a:rPr lang="pl-PL" dirty="0"/>
              <a:t>zapalenie ucha środkowego, zapalenie mózgu.</a:t>
            </a:r>
          </a:p>
          <a:p>
            <a:pPr marL="0" indent="0">
              <a:buNone/>
            </a:pPr>
            <a:r>
              <a:rPr lang="pl-PL" b="1" dirty="0" smtClean="0"/>
              <a:t>Zapalenie gardła, angina.</a:t>
            </a:r>
          </a:p>
          <a:p>
            <a:pPr marL="0" indent="0">
              <a:buNone/>
            </a:pPr>
            <a:r>
              <a:rPr lang="pl-PL" dirty="0">
                <a:hlinkClick r:id="rId2"/>
              </a:rPr>
              <a:t>Zapalenie gardła</a:t>
            </a:r>
            <a:r>
              <a:rPr lang="pl-PL" dirty="0"/>
              <a:t> może być spowodowane przez wirusy (np. </a:t>
            </a:r>
            <a:r>
              <a:rPr lang="pl-PL" dirty="0" err="1"/>
              <a:t>rinowirusy</a:t>
            </a:r>
            <a:r>
              <a:rPr lang="pl-PL" dirty="0"/>
              <a:t>, adenowirusy) lub bakterie (np. paciorkowiec beta-hemolizujący z grupy A). Do zakażenia dochodzi przez bezpośredni kontakt z chorym lub drogą powietrzną. Objawy zależą od tego, jaki patogen jest przyczyną choroby. Najczęściej są to: ból gardła, podwyższona temperatura ciała, kaszel, osłabienie, zmęczenie, brak apetytu.</a:t>
            </a:r>
            <a:endParaRPr lang="pl-PL" b="1" dirty="0" smtClean="0"/>
          </a:p>
          <a:p>
            <a:pPr marL="0" indent="0">
              <a:buNone/>
            </a:pPr>
            <a:endParaRPr lang="pl-PL" b="1" dirty="0"/>
          </a:p>
          <a:p>
            <a:pPr marL="0" indent="0">
              <a:buNone/>
            </a:pPr>
            <a:endParaRPr lang="pl-PL" dirty="0"/>
          </a:p>
        </p:txBody>
      </p:sp>
    </p:spTree>
    <p:extLst>
      <p:ext uri="{BB962C8B-B14F-4D97-AF65-F5344CB8AC3E}">
        <p14:creationId xmlns:p14="http://schemas.microsoft.com/office/powerpoint/2010/main" val="356120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58818"/>
            <a:ext cx="12192000" cy="6799182"/>
          </a:xfrm>
        </p:spPr>
        <p:txBody>
          <a:bodyPr>
            <a:normAutofit fontScale="77500" lnSpcReduction="20000"/>
          </a:bodyPr>
          <a:lstStyle/>
          <a:p>
            <a:pPr marL="0" indent="0">
              <a:buNone/>
            </a:pPr>
            <a:r>
              <a:rPr lang="pl-PL" b="1" dirty="0"/>
              <a:t>Mononukleoza </a:t>
            </a:r>
            <a:r>
              <a:rPr lang="pl-PL" b="1" dirty="0" smtClean="0"/>
              <a:t>zakaźna - </a:t>
            </a:r>
            <a:r>
              <a:rPr lang="pl-PL" dirty="0" smtClean="0"/>
              <a:t>jest </a:t>
            </a:r>
            <a:r>
              <a:rPr lang="pl-PL" dirty="0"/>
              <a:t>spowodowana przez wirusa Epsteina-Barr. Uważa się, że nawet 95% społeczeństwa miało kontakt z tym patogenem, jednak nie u wszystkich rozwinęły się objawy. Choroba objawia się gorączką, złym samopoczuciem, bólem głowy, powiększeniem węzłów chłonnych, obrzękiem powiek</a:t>
            </a:r>
            <a:r>
              <a:rPr lang="pl-PL" dirty="0" smtClean="0"/>
              <a:t>.</a:t>
            </a:r>
          </a:p>
          <a:p>
            <a:r>
              <a:rPr lang="pl-PL" b="1" dirty="0" smtClean="0"/>
              <a:t>Tężec - c</a:t>
            </a:r>
            <a:r>
              <a:rPr lang="pl-PL" dirty="0" smtClean="0"/>
              <a:t>horobą </a:t>
            </a:r>
            <a:r>
              <a:rPr lang="pl-PL" dirty="0"/>
              <a:t>zakaźną, do której dochodzi poprzez przerwanie powłok skórnych i kontakt z glebą, jest tężec. Objawy pojawiają się w ciągu 2-21 dni po wniknięciu bakterii </a:t>
            </a:r>
            <a:r>
              <a:rPr lang="pl-PL" i="1" dirty="0"/>
              <a:t>Clostridium </a:t>
            </a:r>
            <a:r>
              <a:rPr lang="pl-PL" i="1" dirty="0" err="1"/>
              <a:t>tetani</a:t>
            </a:r>
            <a:r>
              <a:rPr lang="pl-PL" dirty="0"/>
              <a:t> do organizmu. Należą do nich: skurcze mięśni, łukowate wyprężenie ciała, bezsenność, złe samopoczucie, szczękościsk, zaburzenia ze strony układu autonomicznego.</a:t>
            </a:r>
          </a:p>
          <a:p>
            <a:pPr marL="0" indent="0">
              <a:buNone/>
            </a:pPr>
            <a:r>
              <a:rPr lang="pl-PL" b="1" dirty="0" err="1" smtClean="0"/>
              <a:t>Krztusiec</a:t>
            </a:r>
            <a:r>
              <a:rPr lang="pl-PL" dirty="0" err="1" smtClean="0"/>
              <a:t>Objawy</a:t>
            </a:r>
            <a:r>
              <a:rPr lang="pl-PL" dirty="0" smtClean="0"/>
              <a:t> </a:t>
            </a:r>
            <a:r>
              <a:rPr lang="pl-PL" dirty="0"/>
              <a:t>pojawiają się po mniej więcej 7-14 dniach od kontaktu z patogenem. Należą do nich: osłabienie, ból gardła, suchy kaszel (nasilony, o charakterze napadowym), stan podgorączkowy.</a:t>
            </a:r>
          </a:p>
          <a:p>
            <a:pPr marL="0" indent="0">
              <a:buNone/>
            </a:pPr>
            <a:r>
              <a:rPr lang="pl-PL" b="1" dirty="0" smtClean="0"/>
              <a:t>Borelioza - </a:t>
            </a:r>
            <a:r>
              <a:rPr lang="pl-PL" dirty="0"/>
              <a:t> jest wywołana bakteriami, które należą do krętków. Może się rozwinąć po ukąszeniu kleszcza. Jej pierwszym objawem jest na ogół rumień na skórze. Później dochodzą także dolegliwości przypominające grypę, nawracające zapalenia stawów i mięśni, zaburzenia ze strony układu nerwowego. Zdarza się, że nie występują żadne symptomy zakażenia.</a:t>
            </a:r>
          </a:p>
          <a:p>
            <a:pPr marL="0" indent="0">
              <a:buNone/>
            </a:pPr>
            <a:r>
              <a:rPr lang="pl-PL" b="1" dirty="0"/>
              <a:t>Ospa </a:t>
            </a:r>
            <a:r>
              <a:rPr lang="pl-PL" b="1" dirty="0" smtClean="0"/>
              <a:t>wietrzna -</a:t>
            </a:r>
            <a:r>
              <a:rPr lang="pl-PL" dirty="0"/>
              <a:t> jest chorobą wywołaną przez wirusa ospy wietrznej i półpaśca (VZV). Pojawia się najczęściej w wieku dziecięcym, jednak może wystąpić również u dorosłych. Jej objawy to: złe samopoczucie, gorączka, wysypka grudkowo-pęcherzykowa, świąd skóry, bóle mięśni, bóle głowy. Wirus pozostaje w organizmie człowieka. Może on ulec reaktywacji. Wówczas pojawia się półpasiec.</a:t>
            </a:r>
          </a:p>
          <a:p>
            <a:pPr marL="0" indent="0">
              <a:buNone/>
            </a:pPr>
            <a:r>
              <a:rPr lang="pl-PL" b="1" dirty="0"/>
              <a:t>Rumień </a:t>
            </a:r>
            <a:r>
              <a:rPr lang="pl-PL" b="1" dirty="0" smtClean="0"/>
              <a:t>nagły - c</a:t>
            </a:r>
            <a:r>
              <a:rPr lang="pl-PL" dirty="0" smtClean="0"/>
              <a:t>horobą </a:t>
            </a:r>
            <a:r>
              <a:rPr lang="pl-PL" dirty="0"/>
              <a:t>zakaźną, która występuje wyłącznie u dzieci, jest rumień </a:t>
            </a:r>
            <a:r>
              <a:rPr lang="pl-PL" dirty="0" smtClean="0"/>
              <a:t>nagły (</a:t>
            </a:r>
            <a:r>
              <a:rPr lang="pl-PL" dirty="0"/>
              <a:t>inaczej gorączka trzydniowa). Najwięcej przypadków obserwuje się przed ukończeniem 2. roku życia. Jej głównym objawem jest gorączka. Często towarzyszą jej także: kaszel, katar, biegunka, powiększenie węzłów chłonnych i zmiany grudkowe na błonie śluzowej gardła</a:t>
            </a:r>
            <a:r>
              <a:rPr lang="pl-PL" dirty="0" smtClean="0"/>
              <a:t>.</a:t>
            </a:r>
          </a:p>
          <a:p>
            <a:pPr marL="0" indent="0">
              <a:buNone/>
            </a:pPr>
            <a:r>
              <a:rPr lang="pl-PL" dirty="0"/>
              <a:t/>
            </a:r>
            <a:br>
              <a:rPr lang="pl-PL" dirty="0"/>
            </a:br>
            <a:r>
              <a:rPr lang="pl-PL" dirty="0"/>
              <a:t>Warto pamiętać, że niektóre choroby zakaźne występują tylko na określonym terenie na świecie. Zdarza się, że wywołują one epidemie lub pandemie.</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423859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normAutofit/>
          </a:bodyPr>
          <a:lstStyle/>
          <a:p>
            <a:pPr marL="0" indent="0" algn="ctr">
              <a:buNone/>
            </a:pPr>
            <a:endParaRPr lang="pl-PL" sz="800" b="1" dirty="0" smtClean="0"/>
          </a:p>
          <a:p>
            <a:pPr marL="0" indent="0" algn="ctr">
              <a:buNone/>
            </a:pPr>
            <a:r>
              <a:rPr lang="pl-PL" b="1" dirty="0" smtClean="0"/>
              <a:t>W </a:t>
            </a:r>
            <a:r>
              <a:rPr lang="pl-PL" b="1" dirty="0"/>
              <a:t>jaki sposób leczy się choroby zakaźne?</a:t>
            </a:r>
          </a:p>
          <a:p>
            <a:pPr marL="0" indent="0">
              <a:buNone/>
            </a:pPr>
            <a:r>
              <a:rPr lang="pl-PL" dirty="0" smtClean="0"/>
              <a:t>	Leczenie </a:t>
            </a:r>
            <a:r>
              <a:rPr lang="pl-PL" dirty="0"/>
              <a:t>chorób zakaźnych zależy od rodzaju patogenu, który je wywołuje. </a:t>
            </a:r>
            <a:endParaRPr lang="pl-PL" dirty="0" smtClean="0"/>
          </a:p>
          <a:p>
            <a:pPr marL="0" indent="0">
              <a:buNone/>
            </a:pPr>
            <a:r>
              <a:rPr lang="pl-PL" dirty="0" smtClean="0"/>
              <a:t>W </a:t>
            </a:r>
            <a:r>
              <a:rPr lang="pl-PL" dirty="0"/>
              <a:t>usunięciu przyczyny pomocne są antybiotyki, leki przeciwwirusowe, leki przeciwgrzybicze, antytoksyny. Ich działanie polega na zahamowaniu namnażania się drobnoustrojów lub ich zniszczeniu. Duże znaczenie mają także środki, które pozwalają łagodzić objawy infekcji. </a:t>
            </a:r>
            <a:r>
              <a:rPr lang="pl-PL" b="1" dirty="0"/>
              <a:t>Nie wszystkie choroby zakaźne można wyleczyć.</a:t>
            </a:r>
            <a:r>
              <a:rPr lang="pl-PL" dirty="0"/>
              <a:t> Możliwe są jednak działania, które mają na celu zapobieganie powikłaniom i utrzymanie osoby chorej w jak najlepszej kondycji</a:t>
            </a:r>
            <a:r>
              <a:rPr lang="pl-PL" dirty="0" smtClean="0"/>
              <a:t>.</a:t>
            </a:r>
          </a:p>
          <a:p>
            <a:pPr marL="0" indent="0">
              <a:buNone/>
            </a:pPr>
            <a:endParaRPr lang="pl-PL" dirty="0"/>
          </a:p>
          <a:p>
            <a:pPr marL="0" indent="0">
              <a:buNone/>
            </a:pPr>
            <a:r>
              <a:rPr lang="pl-PL" dirty="0" smtClean="0">
                <a:hlinkClick r:id="rId2"/>
              </a:rPr>
              <a:t>Film edukacyjny - uczniowie szkół ponadpodstawowych – YouTube</a:t>
            </a:r>
            <a:endParaRPr lang="pl-PL" dirty="0" smtClean="0"/>
          </a:p>
          <a:p>
            <a:pPr marL="0" indent="0">
              <a:buNone/>
            </a:pPr>
            <a:r>
              <a:rPr lang="pl-PL" dirty="0" smtClean="0">
                <a:hlinkClick r:id="rId3"/>
              </a:rPr>
              <a:t>Tydzień dla profilaktyki chorób zakaźnych - Ministerstwo Edukacji i Nauki - Portal Gov.pl (www.gov.pl)</a:t>
            </a:r>
            <a:endParaRPr lang="pl-PL" dirty="0"/>
          </a:p>
        </p:txBody>
      </p:sp>
    </p:spTree>
    <p:extLst>
      <p:ext uri="{BB962C8B-B14F-4D97-AF65-F5344CB8AC3E}">
        <p14:creationId xmlns:p14="http://schemas.microsoft.com/office/powerpoint/2010/main" val="73326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normAutofit lnSpcReduction="10000"/>
          </a:bodyPr>
          <a:lstStyle/>
          <a:p>
            <a:pPr marL="0" indent="0" algn="ctr">
              <a:buNone/>
            </a:pPr>
            <a:r>
              <a:rPr lang="pl-PL" b="1" dirty="0" smtClean="0"/>
              <a:t>Szczepienia to sposób a zapobieganie chorobom zakaźnym.</a:t>
            </a:r>
          </a:p>
          <a:p>
            <a:pPr marL="0" indent="0">
              <a:buNone/>
            </a:pPr>
            <a:r>
              <a:rPr lang="pl-PL" dirty="0" smtClean="0"/>
              <a:t>Historia szczepień to dzieje jednego z największych sukcesów medycyny. Dzięki szczepieniom całkowicie wykorzeniono bowiem jedną z najcięższych chorób zakaźnych, jaką była ospa prawdziwa.</a:t>
            </a:r>
          </a:p>
          <a:p>
            <a:pPr marL="0" indent="0">
              <a:buNone/>
            </a:pPr>
            <a:r>
              <a:rPr lang="pl-PL" dirty="0" smtClean="0"/>
              <a:t>Historia szczepień sięga starożytności. Najstraszniejszą plagą ludzkości była ospa </a:t>
            </a:r>
            <a:r>
              <a:rPr lang="pl-PL" dirty="0" err="1" smtClean="0"/>
              <a:t>prawdziwa</a:t>
            </a:r>
            <a:r>
              <a:rPr lang="pl-PL" dirty="0" smtClean="0"/>
              <a:t>, zwana czarną ospą. Prześladowała ona ludzi przez tysiące lat. Statystyki choroby były przerażające: 1/3 osób zakażonych wirusem ospy prawdziwej umierała (przede wszystkim małe dzieci).</a:t>
            </a:r>
          </a:p>
          <a:p>
            <a:pPr marL="0" indent="0">
              <a:buNone/>
            </a:pPr>
            <a:r>
              <a:rPr lang="pl-PL" dirty="0" smtClean="0"/>
              <a:t>Szczepionka to preparat biologiczny złożony z całego wirusa czy całej bakterii lub z ich fragmentów, które nie mają możliwości wywoływania choroby zakaźnej. </a:t>
            </a:r>
          </a:p>
          <a:p>
            <a:pPr marL="0" indent="0">
              <a:buNone/>
            </a:pPr>
            <a:r>
              <a:rPr lang="pl-PL" dirty="0" smtClean="0"/>
              <a:t>W założeniu szczepionka imituje naturalną infekcję, prowadzi do wytworzenia odporności analogicznej do tej, którą uzyskuje organizm w czasie naturalnego kontaktu z patogenem (bakterią lub wirusem).</a:t>
            </a:r>
          </a:p>
          <a:p>
            <a:pPr marL="0" indent="0">
              <a:buNone/>
            </a:pPr>
            <a:r>
              <a:rPr lang="pl-PL" dirty="0" smtClean="0"/>
              <a:t>Szczepionka pobudza naturalną reakcję układu odpornościowego i „uczy” organizm, jak uniknąć choroby przy kolejnym kontakcie z danym wirusem lub bakterią, tworząc „pamięć” organizmu dla danej choroby, a jednocześnie nie wywołując jej.</a:t>
            </a:r>
            <a:endParaRPr lang="pl-PL" dirty="0"/>
          </a:p>
        </p:txBody>
      </p:sp>
    </p:spTree>
    <p:extLst>
      <p:ext uri="{BB962C8B-B14F-4D97-AF65-F5344CB8AC3E}">
        <p14:creationId xmlns:p14="http://schemas.microsoft.com/office/powerpoint/2010/main" val="1002600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lstStyle/>
          <a:p>
            <a:pPr marL="0" indent="0" algn="ctr">
              <a:buNone/>
            </a:pPr>
            <a:r>
              <a:rPr lang="pl-PL" b="1" dirty="0" smtClean="0"/>
              <a:t>Rodzaje szczepionek</a:t>
            </a:r>
          </a:p>
          <a:p>
            <a:pPr marL="0" indent="0" algn="ctr">
              <a:buNone/>
            </a:pPr>
            <a:r>
              <a:rPr lang="pl-PL" dirty="0" smtClean="0"/>
              <a:t>W ciągu ponad 200 lat historii szczepień opracowano wiele różnych rodzajów szczepionek: • szczepionki żywe, czyli zawierające </a:t>
            </a:r>
            <a:r>
              <a:rPr lang="pl-PL" dirty="0" err="1" smtClean="0"/>
              <a:t>atenuowane</a:t>
            </a:r>
            <a:r>
              <a:rPr lang="pl-PL" dirty="0" smtClean="0"/>
              <a:t> (osłabione) całe drobnoustroje (wirusy lub bakterie), pozbawione możliwości zakażenia człowieka; • szczepionki inaktywowane zawierające zabite drobnoustroje lub ich fragmenty, tj. toksoidy (unieczynnione toksyny bakteryjne): </a:t>
            </a:r>
            <a:r>
              <a:rPr lang="ja-JP" altLang="en-US" dirty="0" smtClean="0"/>
              <a:t>偪 </a:t>
            </a:r>
            <a:r>
              <a:rPr lang="pl-PL" dirty="0" smtClean="0"/>
              <a:t>podjednostkowe, </a:t>
            </a:r>
            <a:r>
              <a:rPr lang="ja-JP" altLang="en-US" dirty="0" smtClean="0"/>
              <a:t>偪 </a:t>
            </a:r>
            <a:r>
              <a:rPr lang="pl-PL" dirty="0" smtClean="0"/>
              <a:t>polisacharydowe, </a:t>
            </a:r>
            <a:r>
              <a:rPr lang="ja-JP" altLang="en-US" dirty="0" smtClean="0"/>
              <a:t>偪 </a:t>
            </a:r>
            <a:r>
              <a:rPr lang="pl-PL" dirty="0" err="1" smtClean="0"/>
              <a:t>wirosomalne</a:t>
            </a:r>
            <a:r>
              <a:rPr lang="pl-PL" dirty="0" smtClean="0"/>
              <a:t>, </a:t>
            </a:r>
            <a:r>
              <a:rPr lang="ja-JP" altLang="en-US" dirty="0" smtClean="0"/>
              <a:t>偪 </a:t>
            </a:r>
            <a:r>
              <a:rPr lang="pl-PL" dirty="0" smtClean="0"/>
              <a:t>rekombinowane, </a:t>
            </a:r>
            <a:r>
              <a:rPr lang="ja-JP" altLang="en-US" dirty="0" smtClean="0"/>
              <a:t>偪 </a:t>
            </a:r>
            <a:r>
              <a:rPr lang="pl-PL" dirty="0" err="1" smtClean="0"/>
              <a:t>skoniugowane</a:t>
            </a:r>
            <a:r>
              <a:rPr lang="pl-PL" dirty="0" smtClean="0"/>
              <a:t>, </a:t>
            </a:r>
            <a:r>
              <a:rPr lang="ja-JP" altLang="en-US" dirty="0" smtClean="0"/>
              <a:t>偪 </a:t>
            </a:r>
            <a:r>
              <a:rPr lang="pl-PL" dirty="0" smtClean="0"/>
              <a:t>białkowe – opracowane metodą odwrotnej </a:t>
            </a:r>
            <a:r>
              <a:rPr lang="pl-PL" dirty="0" err="1" smtClean="0"/>
              <a:t>wakcynologii</a:t>
            </a:r>
            <a:r>
              <a:rPr lang="pl-PL" dirty="0" smtClean="0"/>
              <a:t>; • szczepionki najnowszej generacji – oparte na materiale genetycznym: </a:t>
            </a:r>
            <a:r>
              <a:rPr lang="ja-JP" altLang="en-US" dirty="0" smtClean="0"/>
              <a:t>偪 </a:t>
            </a:r>
            <a:r>
              <a:rPr lang="pl-PL" dirty="0" smtClean="0"/>
              <a:t>mRNA, </a:t>
            </a:r>
            <a:r>
              <a:rPr lang="ja-JP" altLang="en-US" dirty="0" smtClean="0"/>
              <a:t>偪 </a:t>
            </a:r>
            <a:r>
              <a:rPr lang="pl-PL" smtClean="0"/>
              <a:t>wektorowe</a:t>
            </a:r>
            <a:endParaRPr lang="pl-PL" b="1" dirty="0"/>
          </a:p>
        </p:txBody>
      </p:sp>
    </p:spTree>
    <p:extLst>
      <p:ext uri="{BB962C8B-B14F-4D97-AF65-F5344CB8AC3E}">
        <p14:creationId xmlns:p14="http://schemas.microsoft.com/office/powerpoint/2010/main" val="188799804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227</Words>
  <Application>Microsoft Office PowerPoint</Application>
  <PresentationFormat>Panoramiczny</PresentationFormat>
  <Paragraphs>47</Paragraphs>
  <Slides>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vt:i4>
      </vt:variant>
    </vt:vector>
  </HeadingPairs>
  <TitlesOfParts>
    <vt:vector size="13" baseType="lpstr">
      <vt:lpstr>游ゴシック</vt:lpstr>
      <vt:lpstr>Arial</vt:lpstr>
      <vt:lpstr>Calibri</vt:lpstr>
      <vt:lpstr>Calibri Light</vt:lpstr>
      <vt:lpstr>Roboto</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Elżbieta Wojnowicz</dc:creator>
  <cp:lastModifiedBy>Elżbieta Wojnowicz</cp:lastModifiedBy>
  <cp:revision>8</cp:revision>
  <dcterms:created xsi:type="dcterms:W3CDTF">2022-09-12T09:53:53Z</dcterms:created>
  <dcterms:modified xsi:type="dcterms:W3CDTF">2022-09-12T12:14:45Z</dcterms:modified>
</cp:coreProperties>
</file>